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7"/>
  </p:notesMasterIdLst>
  <p:handoutMasterIdLst>
    <p:handoutMasterId r:id="rId38"/>
  </p:handoutMasterIdLst>
  <p:sldIdLst>
    <p:sldId id="486" r:id="rId3"/>
    <p:sldId id="513" r:id="rId4"/>
    <p:sldId id="559" r:id="rId5"/>
    <p:sldId id="534" r:id="rId6"/>
    <p:sldId id="537" r:id="rId7"/>
    <p:sldId id="542" r:id="rId8"/>
    <p:sldId id="546" r:id="rId9"/>
    <p:sldId id="561" r:id="rId10"/>
    <p:sldId id="562" r:id="rId11"/>
    <p:sldId id="570" r:id="rId12"/>
    <p:sldId id="571" r:id="rId13"/>
    <p:sldId id="576" r:id="rId14"/>
    <p:sldId id="572" r:id="rId15"/>
    <p:sldId id="540" r:id="rId16"/>
    <p:sldId id="563" r:id="rId17"/>
    <p:sldId id="565" r:id="rId18"/>
    <p:sldId id="573" r:id="rId19"/>
    <p:sldId id="569" r:id="rId20"/>
    <p:sldId id="567" r:id="rId21"/>
    <p:sldId id="575" r:id="rId22"/>
    <p:sldId id="574" r:id="rId23"/>
    <p:sldId id="578" r:id="rId24"/>
    <p:sldId id="564" r:id="rId25"/>
    <p:sldId id="541" r:id="rId26"/>
    <p:sldId id="549" r:id="rId27"/>
    <p:sldId id="555" r:id="rId28"/>
    <p:sldId id="556" r:id="rId29"/>
    <p:sldId id="557" r:id="rId30"/>
    <p:sldId id="558" r:id="rId31"/>
    <p:sldId id="560" r:id="rId32"/>
    <p:sldId id="550" r:id="rId33"/>
    <p:sldId id="551" r:id="rId34"/>
    <p:sldId id="552" r:id="rId35"/>
    <p:sldId id="553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82C836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5190" autoAdjust="0"/>
  </p:normalViewPr>
  <p:slideViewPr>
    <p:cSldViewPr snapToGrid="0">
      <p:cViewPr>
        <p:scale>
          <a:sx n="73" d="100"/>
          <a:sy n="73" d="100"/>
        </p:scale>
        <p:origin x="-1192" y="220"/>
      </p:cViewPr>
      <p:guideLst>
        <p:guide orient="horz" pos="395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notesViewPr>
    <p:cSldViewPr snapToGrid="0">
      <p:cViewPr varScale="1">
        <p:scale>
          <a:sx n="85" d="100"/>
          <a:sy n="85" d="100"/>
        </p:scale>
        <p:origin x="-378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79464-DE07-49A8-A54E-32864FA4F3E2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2E7BD-F092-410F-AA99-1D2D350E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61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5FA5DA-E4EE-4DF6-999A-88FA3C22A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97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F467F3-42BC-4BFB-89D5-B7E00D88864E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F467F3-42BC-4BFB-89D5-B7E00D88864E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F467F3-42BC-4BFB-89D5-B7E00D88864E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F467F3-42BC-4BFB-89D5-B7E00D88864E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F467F3-42BC-4BFB-89D5-B7E00D88864E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96BEDF-0C95-4E3F-97C6-E4808458936B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387"/>
      </p:ext>
    </p:extLst>
  </p:cSld>
  <p:clrMapOvr>
    <a:masterClrMapping/>
  </p:clrMapOvr>
  <p:transition spd="slow" advTm="4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05751"/>
      </p:ext>
    </p:extLst>
  </p:cSld>
  <p:clrMapOvr>
    <a:masterClrMapping/>
  </p:clrMapOvr>
  <p:transition spd="slow" advTm="4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52058"/>
      </p:ext>
    </p:extLst>
  </p:cSld>
  <p:clrMapOvr>
    <a:masterClrMapping/>
  </p:clrMapOvr>
  <p:transition spd="slow" advTm="4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46E012-8DA3-4D0F-95D4-E2A252CEE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13291"/>
      </p:ext>
    </p:extLst>
  </p:cSld>
  <p:clrMapOvr>
    <a:masterClrMapping/>
  </p:clrMapOvr>
  <p:transition spd="slow" advTm="4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89018"/>
      </p:ext>
    </p:extLst>
  </p:cSld>
  <p:clrMapOvr>
    <a:masterClrMapping/>
  </p:clrMapOvr>
  <p:transition spd="slow" advTm="4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99704"/>
      </p:ext>
    </p:extLst>
  </p:cSld>
  <p:clrMapOvr>
    <a:masterClrMapping/>
  </p:clrMapOvr>
  <p:transition spd="slow" advTm="4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948134"/>
      </p:ext>
    </p:extLst>
  </p:cSld>
  <p:clrMapOvr>
    <a:masterClrMapping/>
  </p:clrMapOvr>
  <p:transition spd="slow" advTm="4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79277"/>
      </p:ext>
    </p:extLst>
  </p:cSld>
  <p:clrMapOvr>
    <a:masterClrMapping/>
  </p:clrMapOvr>
  <p:transition spd="slow" advTm="4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0841"/>
      </p:ext>
    </p:extLst>
  </p:cSld>
  <p:clrMapOvr>
    <a:masterClrMapping/>
  </p:clrMapOvr>
  <p:transition spd="slow" advTm="40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15627"/>
      </p:ext>
    </p:extLst>
  </p:cSld>
  <p:clrMapOvr>
    <a:masterClrMapping/>
  </p:clrMapOvr>
  <p:transition spd="slow" advTm="4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351147"/>
      </p:ext>
    </p:extLst>
  </p:cSld>
  <p:clrMapOvr>
    <a:masterClrMapping/>
  </p:clrMapOvr>
  <p:transition spd="slow" advTm="4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9968"/>
      </p:ext>
    </p:extLst>
  </p:cSld>
  <p:clrMapOvr>
    <a:masterClrMapping/>
  </p:clrMapOvr>
  <p:transition spd="slow" advTm="4000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20297"/>
      </p:ext>
    </p:extLst>
  </p:cSld>
  <p:clrMapOvr>
    <a:masterClrMapping/>
  </p:clrMapOvr>
  <p:transition spd="slow" advTm="4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936867"/>
      </p:ext>
    </p:extLst>
  </p:cSld>
  <p:clrMapOvr>
    <a:masterClrMapping/>
  </p:clrMapOvr>
  <p:transition spd="slow" advTm="4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25748"/>
      </p:ext>
    </p:extLst>
  </p:cSld>
  <p:clrMapOvr>
    <a:masterClrMapping/>
  </p:clrMapOvr>
  <p:transition spd="slow" advTm="4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1184"/>
      </p:ext>
    </p:extLst>
  </p:cSld>
  <p:clrMapOvr>
    <a:masterClrMapping/>
  </p:clrMapOvr>
  <p:transition spd="slow" advTm="4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360656"/>
      </p:ext>
    </p:extLst>
  </p:cSld>
  <p:clrMapOvr>
    <a:masterClrMapping/>
  </p:clrMapOvr>
  <p:transition spd="slow" advTm="4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6710"/>
      </p:ext>
    </p:extLst>
  </p:cSld>
  <p:clrMapOvr>
    <a:masterClrMapping/>
  </p:clrMapOvr>
  <p:transition spd="slow" advTm="4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5796"/>
      </p:ext>
    </p:extLst>
  </p:cSld>
  <p:clrMapOvr>
    <a:masterClrMapping/>
  </p:clrMapOvr>
  <p:transition spd="slow" advTm="4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23497"/>
      </p:ext>
    </p:extLst>
  </p:cSld>
  <p:clrMapOvr>
    <a:masterClrMapping/>
  </p:clrMapOvr>
  <p:transition spd="slow" advTm="4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3497"/>
      </p:ext>
    </p:extLst>
  </p:cSld>
  <p:clrMapOvr>
    <a:masterClrMapping/>
  </p:clrMapOvr>
  <p:transition spd="slow" advTm="4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721521"/>
      </p:ext>
    </p:extLst>
  </p:cSld>
  <p:clrMapOvr>
    <a:masterClrMapping/>
  </p:clrMapOvr>
  <p:transition spd="slow" advTm="4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696986"/>
      </p:ext>
    </p:extLst>
  </p:cSld>
  <p:clrMapOvr>
    <a:masterClrMapping/>
  </p:clrMapOvr>
  <p:transition spd="slow" advTm="4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93C8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7" name="Picture 7" descr="logo-lrge.jpg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164263"/>
            <a:ext cx="2362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</p:sldLayoutIdLst>
  <p:transition spd="slow" advTm="4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ransition spd="slow" advTm="4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33846" y="424543"/>
            <a:ext cx="8362406" cy="0"/>
          </a:xfrm>
          <a:prstGeom prst="line">
            <a:avLst/>
          </a:prstGeom>
          <a:ln w="19050">
            <a:solidFill>
              <a:srgbClr val="73B5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5" name="Picture 5" descr="matlogopositive_wh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6" y="558141"/>
            <a:ext cx="7070725" cy="98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 descr="GE_MX_squar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861050"/>
            <a:ext cx="8458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252" y="1465151"/>
            <a:ext cx="9144000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</a:rPr>
              <a:t>Swiss Re and the Association of Average Adjusters of the United States and Canada 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</a:rPr>
              <a:t>in Association with NYMAR and The Propeller Club, Chapter of the Port of New York / New Jersey </a:t>
            </a:r>
          </a:p>
          <a:p>
            <a:pPr algn="ctr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50" dirty="0" smtClean="0">
                <a:solidFill>
                  <a:schemeClr val="bg2"/>
                </a:solidFill>
              </a:rPr>
              <a:t> “</a:t>
            </a:r>
            <a:r>
              <a:rPr lang="en-US" sz="3600" spc="50" dirty="0" smtClean="0">
                <a:solidFill>
                  <a:schemeClr val="bg2"/>
                </a:solidFill>
              </a:rPr>
              <a:t>Mega Container Ship Casualties Seminar”</a:t>
            </a:r>
          </a:p>
          <a:p>
            <a:pPr algn="ctr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 dirty="0" smtClean="0">
                <a:solidFill>
                  <a:schemeClr val="bg2"/>
                </a:solidFill>
              </a:rPr>
              <a:t>New York, </a:t>
            </a:r>
            <a:r>
              <a:rPr lang="en-US" sz="3200" spc="50" dirty="0" smtClean="0">
                <a:solidFill>
                  <a:schemeClr val="accent3">
                    <a:lumMod val="65000"/>
                  </a:schemeClr>
                </a:solidFill>
              </a:rPr>
              <a:t>NY</a:t>
            </a:r>
            <a:endParaRPr lang="en-US" sz="3200" spc="5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956373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2450" y="971550"/>
            <a:ext cx="8140700" cy="1246495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spc="50" dirty="0" smtClean="0">
                <a:solidFill>
                  <a:srgbClr val="82C836"/>
                </a:solidFill>
                <a:latin typeface="+mj-lt"/>
              </a:rPr>
              <a:t>Vessel Operations </a:t>
            </a:r>
            <a:r>
              <a:rPr lang="en-US" sz="4000" spc="50" dirty="0" smtClean="0">
                <a:solidFill>
                  <a:srgbClr val="82C836"/>
                </a:solidFill>
                <a:latin typeface="+mj-lt"/>
              </a:rPr>
              <a:t> </a:t>
            </a: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spc="5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685800"/>
            <a:ext cx="8458200" cy="0"/>
          </a:xfrm>
          <a:prstGeom prst="line">
            <a:avLst/>
          </a:prstGeom>
          <a:ln w="19050">
            <a:solidFill>
              <a:srgbClr val="73B5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1885492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Regulations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852300"/>
            <a:ext cx="822189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International Convention for the Prevention of Pollution from Ships (MARPOL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Annex I- Regulations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for the Prevention of Pollution by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Oil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Annex II- Regulation for the Control of Pollution by Noxious Liquid  Substances  in Bulk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Annex III- Prevention of Pollution by Harmful Substance Carried by Sea in Package Form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Annex IV- Prevention of Pollution by Sewage from Ships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Annex V- Prevention of Pollution by Garbage from Ships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Annex VI- Prevention of Air Pollution from Ships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US- Act to Prevent Pollution from Ships (APPS)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Clean Water Act (CWA) &amp; Resource Conservation and Recovery Act (RCRA)- Various Elements Enforced by US Environmental Protection Agency and US Coast Guard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MPRSA</a:t>
            </a:r>
            <a:r>
              <a:rPr lang="en-US" dirty="0"/>
              <a:t>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37289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Regulations (cont.)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852300"/>
            <a:ext cx="822189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Various State Regulations- California leads the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Asbestos/Lead Paint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MPRSA</a:t>
            </a:r>
            <a:r>
              <a:rPr lang="en-US" dirty="0"/>
              <a:t>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0953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0" y="1"/>
            <a:ext cx="9156500" cy="6858000"/>
          </a:xfrm>
        </p:spPr>
      </p:pic>
    </p:spTree>
    <p:extLst>
      <p:ext uri="{BB962C8B-B14F-4D97-AF65-F5344CB8AC3E}">
        <p14:creationId xmlns:p14="http://schemas.microsoft.com/office/powerpoint/2010/main" val="910020212"/>
      </p:ext>
    </p:extLst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2450" y="971550"/>
            <a:ext cx="8140700" cy="1246495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spc="50" dirty="0" smtClean="0">
                <a:solidFill>
                  <a:srgbClr val="82C836"/>
                </a:solidFill>
                <a:latin typeface="+mj-lt"/>
              </a:rPr>
              <a:t>Cargo </a:t>
            </a:r>
            <a:r>
              <a:rPr lang="en-US" sz="4000" spc="50" dirty="0" smtClean="0">
                <a:solidFill>
                  <a:srgbClr val="82C836"/>
                </a:solidFill>
                <a:latin typeface="+mj-lt"/>
              </a:rPr>
              <a:t> </a:t>
            </a: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spc="5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685800"/>
            <a:ext cx="8458200" cy="0"/>
          </a:xfrm>
          <a:prstGeom prst="line">
            <a:avLst/>
          </a:prstGeom>
          <a:ln w="19050">
            <a:solidFill>
              <a:srgbClr val="73B5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31753231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Exposures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852300"/>
            <a:ext cx="8121316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Storage/Segregation</a:t>
            </a:r>
          </a:p>
          <a:p>
            <a:pPr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Fire</a:t>
            </a: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Cargo Overboard/Vessel Sinking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02829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Storage/Segregation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852300"/>
            <a:ext cx="8121316" cy="619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400"/>
              </a:lnSpc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Questions: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Do you know what is in the container?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Do you know where the container is?</a:t>
            </a: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Do you know the compatibility of stored materials with each other and with with sea water?</a:t>
            </a:r>
          </a:p>
          <a:p>
            <a:pPr lvl="1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Fire</a:t>
            </a:r>
          </a:p>
          <a:p>
            <a:pPr lvl="1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Explosions</a:t>
            </a:r>
          </a:p>
          <a:p>
            <a:pPr lvl="1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Hazardous Vapors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148683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5" t="22411" r="57872" b="7234"/>
          <a:stretch/>
        </p:blipFill>
        <p:spPr bwMode="auto">
          <a:xfrm>
            <a:off x="2057400" y="19788"/>
            <a:ext cx="5029200" cy="683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918814"/>
      </p:ext>
    </p:extLst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894773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5679" y="132556"/>
            <a:ext cx="8140434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MARPOL </a:t>
            </a:r>
            <a:r>
              <a:rPr lang="en-US" sz="2800" dirty="0">
                <a:solidFill>
                  <a:schemeClr val="bg1"/>
                </a:solidFill>
              </a:rPr>
              <a:t>Annex V - Cargoes Harmful to the Marine </a:t>
            </a:r>
            <a:r>
              <a:rPr lang="en-US" sz="2800" dirty="0" smtClean="0">
                <a:solidFill>
                  <a:schemeClr val="bg1"/>
                </a:solidFill>
              </a:rPr>
              <a:t>Environment (HME) 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852300"/>
            <a:ext cx="8121316" cy="706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IMO Looking into 40 Bulk Cargo Types to Classify as HME (List is not Available)</a:t>
            </a:r>
          </a:p>
          <a:p>
            <a:pPr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HME Cannot be Discharged at Sea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Shipper is Responsible for Classification</a:t>
            </a: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Ports Must provide Adequate Reception Facilities</a:t>
            </a: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Will these HME end up in Containers to get Around Annex V? </a:t>
            </a: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455358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Fire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52300"/>
            <a:ext cx="914400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400"/>
              </a:lnSpc>
            </a:pPr>
            <a:r>
              <a:rPr lang="en-US" altLang="en-US" sz="3200" b="1" dirty="0" smtClean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</a:rPr>
              <a:t>MSC </a:t>
            </a:r>
            <a:r>
              <a:rPr lang="en-US" altLang="en-US" sz="3200" b="1" dirty="0" err="1" smtClean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</a:rPr>
              <a:t>Flaminia</a:t>
            </a:r>
            <a:endParaRPr lang="en-US" altLang="en-US" sz="32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658030"/>
            <a:ext cx="7946729" cy="50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18522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2450" y="971550"/>
            <a:ext cx="8140700" cy="2977738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 smtClean="0">
                <a:solidFill>
                  <a:srgbClr val="82C836"/>
                </a:solidFill>
                <a:latin typeface="+mj-lt"/>
              </a:rPr>
              <a:t>Mega Container Ships:  </a:t>
            </a: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spc="5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50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The Potential Environmental Issues Associated with Large Container Ship Casualties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685800"/>
            <a:ext cx="8458200" cy="0"/>
          </a:xfrm>
          <a:prstGeom prst="line">
            <a:avLst/>
          </a:prstGeom>
          <a:ln w="19050">
            <a:solidFill>
              <a:srgbClr val="73B5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55230" y="4937286"/>
            <a:ext cx="5498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en-US" kern="0" dirty="0" smtClean="0">
                <a:solidFill>
                  <a:schemeClr val="accent3">
                    <a:lumMod val="65000"/>
                  </a:schemeClr>
                </a:solidFill>
              </a:rPr>
              <a:t>Presented by:</a:t>
            </a:r>
          </a:p>
          <a:p>
            <a:pPr lvl="0" algn="r"/>
            <a:r>
              <a:rPr lang="en-US" altLang="en-US" kern="0" dirty="0" smtClean="0">
                <a:solidFill>
                  <a:schemeClr val="accent3">
                    <a:lumMod val="65000"/>
                  </a:schemeClr>
                </a:solidFill>
              </a:rPr>
              <a:t>Lawrence Malizzi, PG</a:t>
            </a:r>
          </a:p>
          <a:p>
            <a:pPr lvl="0" algn="r"/>
            <a:endParaRPr lang="en-US" altLang="en-US" kern="0" dirty="0">
              <a:solidFill>
                <a:schemeClr val="accent3">
                  <a:lumMod val="65000"/>
                </a:schemeClr>
              </a:solidFill>
            </a:endParaRPr>
          </a:p>
          <a:p>
            <a:pPr lvl="0" algn="r"/>
            <a:r>
              <a:rPr lang="en-US" altLang="en-US" kern="0" dirty="0" smtClean="0">
                <a:solidFill>
                  <a:schemeClr val="accent3">
                    <a:lumMod val="65000"/>
                  </a:schemeClr>
                </a:solidFill>
              </a:rPr>
              <a:t>March 21, 2014</a:t>
            </a:r>
            <a:endParaRPr lang="en-US" altLang="en-US" kern="0" dirty="0">
              <a:solidFill>
                <a:schemeClr val="accent3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99344"/>
            <a:ext cx="2627138" cy="2484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549208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287188"/>
            <a:ext cx="8390881" cy="6302956"/>
          </a:xfrm>
        </p:spPr>
      </p:pic>
    </p:spTree>
    <p:extLst>
      <p:ext uri="{BB962C8B-B14F-4D97-AF65-F5344CB8AC3E}">
        <p14:creationId xmlns:p14="http://schemas.microsoft.com/office/powerpoint/2010/main" val="3068490269"/>
      </p:ext>
    </p:extLst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ts val="3400"/>
              </a:lnSpc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Cargo Overboard/Vessel Sinking</a:t>
            </a: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852300"/>
            <a:ext cx="8235462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400"/>
              </a:lnSpc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Comprehensive Environmental Response, Compensation, and Liability Act (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CERCLA) </a:t>
            </a: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Reportable Quantities</a:t>
            </a:r>
          </a:p>
          <a:p>
            <a:pPr lvl="0">
              <a:lnSpc>
                <a:spcPts val="3400"/>
              </a:lnSpc>
            </a:pPr>
            <a:endParaRPr lang="en-US" altLang="en-US" sz="32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</a:pPr>
            <a:endParaRPr lang="en-US" altLang="en-US" sz="3200" b="1" dirty="0" smtClean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b="1" dirty="0" smtClean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</a:pPr>
            <a:endParaRPr lang="en-US" altLang="en-US" sz="3200" b="1" dirty="0" smtClean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58" y="4128366"/>
            <a:ext cx="4033942" cy="2729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7879" y="2136339"/>
            <a:ext cx="71145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Section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103 of CERCLA requires the "person in charge" of a facility or vessel, as soon as he or she has knowledge of a release of a hazardous substance in an amount equal to or greater than an RQ, to report the release immediately to the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National Response Center (NRC).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NRC number is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1-800-424-8802.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68309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ts val="3400"/>
              </a:lnSpc>
            </a:pP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Dateline March 14, 2014</a:t>
            </a:r>
            <a:endParaRPr lang="en-US" altLang="en-US" sz="28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852300"/>
            <a:ext cx="8235462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400"/>
              </a:lnSpc>
            </a:pPr>
            <a:endParaRPr lang="en-US" altLang="en-US" sz="3200" b="1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</a:pPr>
            <a:endParaRPr lang="en-US" altLang="en-US" sz="3200" b="1" dirty="0" smtClean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b="1" dirty="0" smtClean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</a:pPr>
            <a:endParaRPr lang="en-US" altLang="en-US" sz="3200" b="1" dirty="0" smtClean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613" y="852300"/>
            <a:ext cx="879934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The Canadian Nuclear Safety Commission's on-site inspector has confirmed that all four canisters carrying hazardous material that </a:t>
            </a:r>
            <a:r>
              <a:rPr lang="en-US" sz="2000" b="1" dirty="0">
                <a:solidFill>
                  <a:schemeClr val="bg2"/>
                </a:solidFill>
              </a:rPr>
              <a:t>fell while being </a:t>
            </a:r>
            <a:r>
              <a:rPr lang="en-US" sz="2000" b="1" dirty="0">
                <a:solidFill>
                  <a:schemeClr val="bg1"/>
                </a:solidFill>
              </a:rPr>
              <a:t>moved off a cargo ship in Halifax are intact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The CNSC expert arrived from Ontario Friday evening. He confirmed none of the containers leaked after falling from a </a:t>
            </a:r>
            <a:r>
              <a:rPr lang="en-US" sz="2000" b="1" dirty="0">
                <a:solidFill>
                  <a:schemeClr val="bg1"/>
                </a:solidFill>
              </a:rPr>
              <a:t>height of six </a:t>
            </a:r>
            <a:r>
              <a:rPr lang="en-US" sz="2000" b="1" dirty="0" err="1" smtClean="0">
                <a:solidFill>
                  <a:schemeClr val="bg1"/>
                </a:solidFill>
              </a:rPr>
              <a:t>metres</a:t>
            </a:r>
            <a:r>
              <a:rPr lang="en-US" sz="2000" b="1" dirty="0" smtClean="0">
                <a:solidFill>
                  <a:schemeClr val="bg1"/>
                </a:solidFill>
              </a:rPr>
              <a:t> (19.69 ft.)</a:t>
            </a:r>
            <a:r>
              <a:rPr lang="en-US" sz="2000" b="1" dirty="0">
                <a:solidFill>
                  <a:schemeClr val="bg1"/>
                </a:solidFill>
              </a:rPr>
              <a:t> 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"Canadians should be reassured that Canada only allows shipments of uranium material for peaceful purposes in accordance with its international non-proliferation commitments on the peaceful use of nuclear substances," the CNSC said in a news release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Halifax Regional Fire and Emergency said a large container was being moved just before 10 p.m. AT </a:t>
            </a:r>
            <a:r>
              <a:rPr lang="en-US" sz="2000" dirty="0" err="1">
                <a:solidFill>
                  <a:schemeClr val="bg2"/>
                </a:solidFill>
              </a:rPr>
              <a:t>at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the </a:t>
            </a:r>
            <a:r>
              <a:rPr lang="en-US" sz="2000" dirty="0">
                <a:solidFill>
                  <a:schemeClr val="bg2"/>
                </a:solidFill>
              </a:rPr>
              <a:t>north-end dock when the bottom released, dropping up to four canisters filled with uranium hexafluoride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Uranium</a:t>
            </a:r>
            <a:r>
              <a:rPr lang="en-US" sz="2000" b="1" dirty="0">
                <a:solidFill>
                  <a:schemeClr val="bg1"/>
                </a:solidFill>
              </a:rPr>
              <a:t> </a:t>
            </a:r>
            <a:r>
              <a:rPr lang="en-US" sz="2000" b="1" dirty="0" err="1">
                <a:solidFill>
                  <a:schemeClr val="bg1"/>
                </a:solidFill>
              </a:rPr>
              <a:t>hexaflouride</a:t>
            </a:r>
            <a:r>
              <a:rPr lang="en-US" sz="2000" dirty="0">
                <a:solidFill>
                  <a:schemeClr val="bg2"/>
                </a:solidFill>
              </a:rPr>
              <a:t>, considered a "class seven" dangerous material, is a chemical compound used in the gas centrifuge process to enrich uranium, that is then </a:t>
            </a:r>
            <a:r>
              <a:rPr lang="en-US" sz="2000" dirty="0">
                <a:solidFill>
                  <a:schemeClr val="bg1"/>
                </a:solidFill>
              </a:rPr>
              <a:t>used as </a:t>
            </a:r>
            <a:r>
              <a:rPr lang="en-US" sz="2000" b="1" dirty="0">
                <a:solidFill>
                  <a:schemeClr val="bg1"/>
                </a:solidFill>
              </a:rPr>
              <a:t>reactor fuel or to arm nuclear missiles.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0165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Management Tools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852300"/>
            <a:ext cx="823546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Know Your Clients</a:t>
            </a: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Proper Manifests/Bills of Lading</a:t>
            </a: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Spill Plans/Hazardous </a:t>
            </a: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Material  </a:t>
            </a:r>
          </a:p>
          <a:p>
            <a:pPr lvl="0">
              <a:lnSpc>
                <a:spcPts val="3400"/>
              </a:lnSpc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 Management Plans/Fire Control Plans</a:t>
            </a: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Properly Trained and Contracted Salvage, </a:t>
            </a:r>
          </a:p>
          <a:p>
            <a:pPr lvl="0">
              <a:lnSpc>
                <a:spcPts val="3400"/>
              </a:lnSpc>
            </a:pPr>
            <a:r>
              <a: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 Hazmat, and Environmental Vendors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555508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2450" y="971550"/>
            <a:ext cx="8140700" cy="1246495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spc="50" dirty="0" smtClean="0">
                <a:solidFill>
                  <a:srgbClr val="82C836"/>
                </a:solidFill>
                <a:latin typeface="+mj-lt"/>
              </a:rPr>
              <a:t>Hull Damage </a:t>
            </a:r>
            <a:r>
              <a:rPr lang="en-US" sz="4000" spc="50" dirty="0" smtClean="0">
                <a:solidFill>
                  <a:srgbClr val="82C836"/>
                </a:solidFill>
                <a:latin typeface="+mj-lt"/>
              </a:rPr>
              <a:t> </a:t>
            </a: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spc="5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685800"/>
            <a:ext cx="8458200" cy="0"/>
          </a:xfrm>
          <a:prstGeom prst="line">
            <a:avLst/>
          </a:prstGeom>
          <a:ln w="19050">
            <a:solidFill>
              <a:srgbClr val="73B5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4800472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309" y="886689"/>
            <a:ext cx="8042451" cy="5588002"/>
            <a:chOff x="-166864" y="452315"/>
            <a:chExt cx="8042451" cy="1081735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-166864" y="452315"/>
              <a:ext cx="8042451" cy="10817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457200" marR="0" lvl="0" indent="-45720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</a:endParaRPr>
            </a:p>
            <a:p>
              <a:pPr marL="457200" marR="0" lvl="0" indent="-45720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Grounding Issues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523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52300"/>
            <a:ext cx="81213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Sea 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Marine Sanctuaries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Some States have Compensation Tables based on Area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4329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7345" cy="602817"/>
          </a:xfrm>
        </p:spPr>
        <p:txBody>
          <a:bodyPr/>
          <a:lstStyle/>
          <a:p>
            <a:r>
              <a:rPr lang="en-US" sz="1800" dirty="0">
                <a:solidFill>
                  <a:schemeClr val="bg2"/>
                </a:solidFill>
              </a:rPr>
              <a:t>MV Double Prosperity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797605"/>
            <a:ext cx="7241308" cy="5450795"/>
          </a:xfrm>
        </p:spPr>
      </p:pic>
    </p:spTree>
    <p:extLst>
      <p:ext uri="{BB962C8B-B14F-4D97-AF65-F5344CB8AC3E}">
        <p14:creationId xmlns:p14="http://schemas.microsoft.com/office/powerpoint/2010/main" val="3453843244"/>
      </p:ext>
    </p:extLst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91014467"/>
      </p:ext>
    </p:extLst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465" cy="6858001"/>
          </a:xfrm>
        </p:spPr>
      </p:pic>
    </p:spTree>
    <p:extLst>
      <p:ext uri="{BB962C8B-B14F-4D97-AF65-F5344CB8AC3E}">
        <p14:creationId xmlns:p14="http://schemas.microsoft.com/office/powerpoint/2010/main" val="3300581330"/>
      </p:ext>
    </p:extLst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" y="905164"/>
            <a:ext cx="7766317" cy="5172364"/>
          </a:xfrm>
        </p:spPr>
      </p:pic>
    </p:spTree>
    <p:extLst>
      <p:ext uri="{BB962C8B-B14F-4D97-AF65-F5344CB8AC3E}">
        <p14:creationId xmlns:p14="http://schemas.microsoft.com/office/powerpoint/2010/main" val="2845459763"/>
      </p:ext>
    </p:extLst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October 1, 2012 (AP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) — A Greek shipping company has agreed to pay the New Zealand government up to $31.5 million toward the cleanup costs of a cargo ship’s grounding on a reef near popular swimming and surfing beaches last year. But taxpayers will still be footing some of the bill.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1946693"/>
            <a:ext cx="8238837" cy="48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0947"/>
      </p:ext>
    </p:extLst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1" y="101599"/>
            <a:ext cx="8823808" cy="6617855"/>
          </a:xfrm>
        </p:spPr>
      </p:pic>
    </p:spTree>
    <p:extLst>
      <p:ext uri="{BB962C8B-B14F-4D97-AF65-F5344CB8AC3E}">
        <p14:creationId xmlns:p14="http://schemas.microsoft.com/office/powerpoint/2010/main" val="3585760198"/>
      </p:ext>
    </p:extLst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527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64" y="1162050"/>
            <a:ext cx="335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62050"/>
            <a:ext cx="322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GE_MX_squares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290638"/>
            <a:ext cx="10604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GE_MX_squares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9525"/>
            <a:ext cx="10541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29" y="5896718"/>
            <a:ext cx="5301671" cy="961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457734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0" smoothness="0"/>
                    </a14:imgEffect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879464"/>
            <a:ext cx="8134597" cy="5062122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13459" y="5140760"/>
            <a:ext cx="1487487" cy="292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Regional Offices</a:t>
            </a: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781734" y="5432860"/>
            <a:ext cx="1319212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Florham Park, NJ</a:t>
            </a:r>
          </a:p>
          <a:p>
            <a:pPr eaLnBrk="1" hangingPunct="1">
              <a:defRPr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Eatontown, NJ</a:t>
            </a:r>
          </a:p>
          <a:p>
            <a:pPr eaLnBrk="1" hangingPunct="1">
              <a:defRPr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Goodyear, AZ</a:t>
            </a:r>
          </a:p>
          <a:p>
            <a:pPr eaLnBrk="1" hangingPunct="1">
              <a:defRPr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Baton Rouge, LA</a:t>
            </a:r>
          </a:p>
          <a:p>
            <a:pPr eaLnBrk="1" hangingPunct="1">
              <a:defRPr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Daphne, AL</a:t>
            </a:r>
          </a:p>
          <a:p>
            <a:pPr eaLnBrk="1" hangingPunct="1">
              <a:defRPr/>
            </a:pPr>
            <a:endParaRPr lang="en-US" sz="11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2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527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169208" y="5432860"/>
            <a:ext cx="1651677" cy="938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Wilmington, DE</a:t>
            </a:r>
          </a:p>
          <a:p>
            <a:pPr eaLnBrk="1" hangingPunct="1">
              <a:defRPr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New York, NY</a:t>
            </a:r>
          </a:p>
          <a:p>
            <a:pPr eaLnBrk="1" hangingPunct="1">
              <a:defRPr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Nashua, NH 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Irvine, CA</a:t>
            </a:r>
          </a:p>
          <a:p>
            <a:pPr eaLnBrk="1" hangingPunct="1">
              <a:defRPr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Houston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TX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32" y="4722185"/>
            <a:ext cx="146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11" y="4840053"/>
            <a:ext cx="146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75" y="4929354"/>
            <a:ext cx="146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99" y="1842419"/>
            <a:ext cx="146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24" y="2660900"/>
            <a:ext cx="146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74" y="2439909"/>
            <a:ext cx="146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16" y="2543064"/>
            <a:ext cx="146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3" y="3847366"/>
            <a:ext cx="146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21" y="4138760"/>
            <a:ext cx="146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74" y="2813300"/>
            <a:ext cx="146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5189179"/>
            <a:ext cx="1460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72851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3959" y="685801"/>
            <a:ext cx="8034628" cy="6024092"/>
            <a:chOff x="699506" y="-336599"/>
            <a:chExt cx="8034628" cy="6024092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-336599"/>
              <a:ext cx="8034628" cy="60240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2" spcCol="1270" anchor="t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Insurance Damage and 3</a:t>
              </a:r>
              <a:r>
                <a:rPr lang="en-US" baseline="30000" dirty="0">
                  <a:solidFill>
                    <a:schemeClr val="bg1">
                      <a:lumMod val="65000"/>
                    </a:schemeClr>
                  </a:solidFill>
                </a:rPr>
                <a:t>rd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 Party Claims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Dredging 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&amp; 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Disposal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Piers, Wharves, Marinas, and Warehousing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Shore 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Protection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Warehousing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Submerged 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Utilities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Habitat Restoration/Mitigation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Hydrographic 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Survey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Marine 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Sampling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Permitting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Cost 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Estimating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Riparian/Tidal 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Surveys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Vessel Environmental Due Diligence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Biological Observers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FEMA Flood Insurance Claims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Sea Level/Resiliency Planning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95679" y="1267588"/>
            <a:ext cx="7176081" cy="1008000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9" name="Rectangle 8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816280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Matrix Marine Services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03" y="4183688"/>
            <a:ext cx="4266283" cy="252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76032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6" y="240632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339933"/>
                </a:solidFill>
              </a:rPr>
              <a:t>Thank You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Questions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63" y="0"/>
            <a:ext cx="4547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9" y="2402054"/>
            <a:ext cx="3014663" cy="37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333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7855" y="840509"/>
            <a:ext cx="8663709" cy="5902036"/>
            <a:chOff x="699506" y="32687"/>
            <a:chExt cx="7176081" cy="5204937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1045687" y="32687"/>
              <a:ext cx="6829900" cy="52049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3600" b="1" dirty="0" smtClean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32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ＭＳ Ｐゴシック" pitchFamily="34" charset="-128"/>
                  <a:cs typeface="Arial"/>
                </a:rPr>
                <a:t>Bunkers</a:t>
              </a: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32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ＭＳ Ｐゴシック" pitchFamily="34" charset="-128"/>
                  <a:cs typeface="Arial"/>
                </a:rPr>
                <a:t>Vessel Operations</a:t>
              </a: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32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ＭＳ Ｐゴシック" pitchFamily="34" charset="-128"/>
                  <a:cs typeface="Arial"/>
                </a:rPr>
                <a:t>Cargo</a:t>
              </a: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32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ＭＳ Ｐゴシック" pitchFamily="34" charset="-128"/>
                  <a:cs typeface="Arial"/>
                </a:rPr>
                <a:t>Hull Damage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flipV="1">
            <a:off x="995679" y="2275587"/>
            <a:ext cx="7176081" cy="3275467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Environmental Exposures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140800"/>
            <a:ext cx="4229100" cy="271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98012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2450" y="971550"/>
            <a:ext cx="8140700" cy="1246495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spc="50" dirty="0" smtClean="0">
                <a:solidFill>
                  <a:srgbClr val="82C836"/>
                </a:solidFill>
                <a:latin typeface="+mj-lt"/>
              </a:rPr>
              <a:t>Bunkers </a:t>
            </a:r>
            <a:r>
              <a:rPr lang="en-US" sz="4000" spc="50" dirty="0" smtClean="0">
                <a:solidFill>
                  <a:srgbClr val="82C836"/>
                </a:solidFill>
                <a:latin typeface="+mj-lt"/>
              </a:rPr>
              <a:t> </a:t>
            </a:r>
          </a:p>
          <a:p>
            <a:pPr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spc="5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685800"/>
            <a:ext cx="8458200" cy="0"/>
          </a:xfrm>
          <a:prstGeom prst="line">
            <a:avLst/>
          </a:prstGeom>
          <a:ln w="19050">
            <a:solidFill>
              <a:srgbClr val="73B5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350704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886691"/>
            <a:ext cx="8121316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International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Convention on Civil Liability for Bunker Oil Pollution Damage (BUNKER</a:t>
              </a:r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)- Most Countries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28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ＭＳ Ｐゴシック" pitchFamily="34" charset="-128"/>
                  <a:cs typeface="Arial"/>
                </a:rPr>
                <a:t>Oil Pollution Act of 1990- US</a:t>
              </a: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28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ＭＳ Ｐゴシック" pitchFamily="34" charset="-128"/>
                  <a:cs typeface="Arial"/>
                </a:rPr>
                <a:t>Local Country and State Laws </a:t>
              </a:r>
              <a:endParaRPr lang="en-US" altLang="en-US" sz="2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Oil Spills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4" descr="http://ph.cdn.photos.upi.com/topic_photo/Cosco_Busan/101b127255174e3c234046a060454bd5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8" y="4403067"/>
            <a:ext cx="3602182" cy="245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77365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814574" y="73414"/>
              <a:ext cx="7061013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Clean Up/Restoration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28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ＭＳ Ｐゴシック" pitchFamily="34" charset="-128"/>
                  <a:cs typeface="Arial"/>
                </a:rPr>
                <a:t>Third Party Claims</a:t>
              </a: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28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ＭＳ Ｐゴシック" pitchFamily="34" charset="-128"/>
                  <a:cs typeface="Arial"/>
                </a:rPr>
                <a:t>US- Natural Resource Damage Assessment (NRDA) </a:t>
              </a:r>
              <a:endParaRPr lang="en-US" altLang="en-US" sz="2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Spill Costs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2" descr="http://www.oilspillnews.net/wp-content/uploads/2010/08/1282420812-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51" y="3716215"/>
            <a:ext cx="4597049" cy="31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929522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Bunker Volumes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16000"/>
            <a:ext cx="8001000" cy="5110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An Example: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7000 Metric Tons of Bunkers (IFO 380) on a Mega Cargo Ship</a:t>
            </a:r>
          </a:p>
          <a:p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 MT = 6.35 Barrels = 266.7 Gallons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266.7 Gallons x 7000 = 1,866,900 Gallons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46126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53" y="886691"/>
            <a:ext cx="8253663" cy="5244478"/>
            <a:chOff x="699506" y="73414"/>
            <a:chExt cx="7176081" cy="4625045"/>
          </a:xfrm>
        </p:grpSpPr>
        <p:sp>
          <p:nvSpPr>
            <p:cNvPr id="6" name="Rectangle 5"/>
            <p:cNvSpPr/>
            <p:nvPr/>
          </p:nvSpPr>
          <p:spPr>
            <a:xfrm>
              <a:off x="699506" y="1634850"/>
              <a:ext cx="7176081" cy="15435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8" name="Rectangle 7"/>
            <p:cNvSpPr/>
            <p:nvPr/>
          </p:nvSpPr>
          <p:spPr>
            <a:xfrm>
              <a:off x="699506" y="73414"/>
              <a:ext cx="7176081" cy="46250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42900" indent="-342900">
                <a:lnSpc>
                  <a:spcPts val="34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endParaRPr lang="en-US" altLang="en-US" sz="2800" dirty="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679" y="1267588"/>
            <a:ext cx="7176081" cy="1008000"/>
            <a:chOff x="699506" y="526050"/>
            <a:chExt cx="7176081" cy="1008000"/>
          </a:xfrm>
        </p:grpSpPr>
        <p:sp>
          <p:nvSpPr>
            <p:cNvPr id="11" name="Rectangle 10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12" name="Rectangle 11"/>
            <p:cNvSpPr/>
            <p:nvPr/>
          </p:nvSpPr>
          <p:spPr>
            <a:xfrm>
              <a:off x="699506" y="526050"/>
              <a:ext cx="7176081" cy="100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94640" rIns="0" bIns="294640" numCol="1" spcCol="1270" anchor="ctr" anchorCtr="0">
              <a:noAutofit/>
            </a:bodyPr>
            <a:lstStyle/>
            <a:p>
              <a:pPr marL="0" marR="0" lvl="0" indent="0" algn="l" defTabSz="1289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</a:rPr>
                <a:t>Oil</a:t>
              </a:r>
              <a:endParaRPr kumimoji="0" lang="en-US" sz="29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0"/>
            <a:ext cx="8458200" cy="685800"/>
          </a:xfrm>
          <a:prstGeom prst="rect">
            <a:avLst/>
          </a:prstGeom>
          <a:solidFill>
            <a:srgbClr val="73B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784" y="132556"/>
            <a:ext cx="654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The Significance</a:t>
            </a: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982"/>
            <a:ext cx="96253" cy="554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16000"/>
            <a:ext cx="8001000" cy="5671127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76B23F"/>
              </a:buClr>
              <a:buSzPct val="80000"/>
              <a:buNone/>
              <a:defRPr/>
            </a:pPr>
            <a:r>
              <a:rPr lang="en-US" sz="2400" u="sng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Cosco</a:t>
            </a: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 Busan- San </a:t>
            </a:r>
            <a:r>
              <a:rPr lang="en-US" sz="2400" u="sng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Francisco, </a:t>
            </a: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California (2007):</a:t>
            </a:r>
            <a:endParaRPr lang="en-US" sz="2400" u="sng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53,000 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allons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IFO 380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Cleanup costs: US $70M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NRDA: US $34M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NRDA costs: US $11M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Criminal fine: US $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10M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buClr>
                <a:srgbClr val="76B23F"/>
              </a:buClr>
              <a:buSzPct val="80000"/>
              <a:buNone/>
              <a:defRPr/>
            </a:pP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Athos I- Philadelphia</a:t>
            </a:r>
            <a:r>
              <a:rPr lang="en-US" sz="2400" u="sng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, Pennsylvania </a:t>
            </a:r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(2004):</a:t>
            </a:r>
            <a:endParaRPr lang="en-US" sz="2400" u="sng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265,000 gallons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crude oil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Cleanup costs: US $267M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NRDA: US $27.5M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</a:rPr>
              <a:t>NRDA costs: US $3M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A6A6A6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841034"/>
      </p:ext>
    </p:extLst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VlU7NlqHXTi6BmnXzd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jcA8t1AGQcC8izpHJP6H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zirsmjuCz28Y6evzf9Y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jcA8t1AGQcC8izpHJP6H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zirsmjuCz28Y6evzf9Y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FH0yZuEfzt5htF3nBHF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jcA8t1AGQcC8izpHJP6H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zirsmjuCz28Y6evzf9Y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jcA8t1AGQcC8izpHJP6H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JzPL7O62kQYCkwE9H4pB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zirsmjuCz28Y6evzf9Y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kay6QUwvuSkYvXAly9EU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395Qw5DkZo8oOejsMIr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FItSMdx8fH0sMB2YzWGv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jcA8t1AGQcC8izpHJP6H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jcA8t1AGQcC8izpHJP6H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zirsmjuCz28Y6evzf9Y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RCrU1YpJslGOtYTBpC1m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11666</TotalTime>
  <Words>778</Words>
  <Application>Microsoft Office PowerPoint</Application>
  <PresentationFormat>On-screen Show (4:3)</PresentationFormat>
  <Paragraphs>219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Custom Design</vt:lpstr>
      <vt:lpstr>PowerPoint Presentation</vt:lpstr>
      <vt:lpstr>PowerPoint Presentation</vt:lpstr>
      <vt:lpstr>October 1, 2012 (AP) — A Greek shipping company has agreed to pay the New Zealand government up to $31.5 million toward the cleanup costs of a cargo ship’s grounding on a reef near popular swimming and surfing beaches last year. But taxpayers will still be footing some of the bill.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MV Double Prosperity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Matrix New World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mdefede</dc:creator>
  <cp:lastModifiedBy>Lawrence Malizzi</cp:lastModifiedBy>
  <cp:revision>656</cp:revision>
  <cp:lastPrinted>2011-07-29T19:18:09Z</cp:lastPrinted>
  <dcterms:created xsi:type="dcterms:W3CDTF">2010-03-11T18:48:24Z</dcterms:created>
  <dcterms:modified xsi:type="dcterms:W3CDTF">2014-03-20T22:28:20Z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1dmqLd0zIej-ixvuUZ0WepUeJ2MzZeYenz0LCGHdBclg</vt:lpwstr>
  </property>
  <property fmtid="{D5CDD505-2E9C-101B-9397-08002B2CF9AE}" pid="4" name="Google.Documents.RevisionId">
    <vt:lpwstr>03532378948289358738</vt:lpwstr>
  </property>
  <property fmtid="{D5CDD505-2E9C-101B-9397-08002B2CF9AE}" pid="5" name="Google.Documents.PluginVersion">
    <vt:lpwstr>2.0.2424.7283</vt:lpwstr>
  </property>
  <property fmtid="{D5CDD505-2E9C-101B-9397-08002B2CF9AE}" pid="6" name="Google.Documents.MergeIncapabilityFlags">
    <vt:i4>0</vt:i4>
  </property>
</Properties>
</file>