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theme/themeOverride6.xml" ContentType="application/vnd.openxmlformats-officedocument.themeOverride+xml"/>
  <Override PartName="/ppt/tags/tag16.xml" ContentType="application/vnd.openxmlformats-officedocument.presentationml.tags+xml"/>
  <Override PartName="/ppt/theme/themeOverride7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8.xml" ContentType="application/vnd.openxmlformats-officedocument.themeOverride+xml"/>
  <Override PartName="/ppt/tags/tag21.xml" ContentType="application/vnd.openxmlformats-officedocument.presentationml.tags+xml"/>
  <Override PartName="/ppt/theme/themeOverride9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Override11.xml" ContentType="application/vnd.openxmlformats-officedocument.themeOverride+xml"/>
  <Override PartName="/ppt/tags/tag30.xml" ContentType="application/vnd.openxmlformats-officedocument.presentationml.tags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8" r:id="rId5"/>
    <p:sldId id="269" r:id="rId6"/>
    <p:sldId id="274" r:id="rId7"/>
    <p:sldId id="271" r:id="rId8"/>
    <p:sldId id="272" r:id="rId9"/>
    <p:sldId id="270" r:id="rId10"/>
    <p:sldId id="266" r:id="rId11"/>
    <p:sldId id="260" r:id="rId12"/>
    <p:sldId id="261" r:id="rId13"/>
  </p:sldIdLst>
  <p:sldSz cx="9144000" cy="6858000" type="screen4x3"/>
  <p:notesSz cx="6858000" cy="9144000"/>
  <p:embeddedFontLst>
    <p:embeddedFont>
      <p:font typeface="SwissReSans Light" panose="020B0504020202020204" pitchFamily="34" charset="0"/>
      <p:regular r:id="rId16"/>
      <p:bold r:id="rId17"/>
      <p:italic r:id="rId18"/>
      <p:boldItalic r:id="rId19"/>
    </p:embeddedFont>
    <p:embeddedFont>
      <p:font typeface="SwissReSans" panose="020B0604020202020204" pitchFamily="34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 showGuides="1">
      <p:cViewPr varScale="1">
        <p:scale>
          <a:sx n="108" d="100"/>
          <a:sy n="108" d="100"/>
        </p:scale>
        <p:origin x="-1068" y="-96"/>
      </p:cViewPr>
      <p:guideLst>
        <p:guide orient="horz" pos="164"/>
        <p:guide orient="horz" pos="436"/>
        <p:guide orient="horz" pos="1026"/>
        <p:guide orient="horz" pos="3793"/>
        <p:guide pos="431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27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19/03/2014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19.03.2014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r>
              <a:rPr lang="en-US" sz="900" dirty="0" smtClean="0">
                <a:solidFill>
                  <a:srgbClr val="283E36"/>
                </a:solidFill>
                <a:latin typeface="SwissReSans" pitchFamily="34" charset="0"/>
              </a:rPr>
              <a:t>General Public Release</a:t>
            </a:r>
            <a:endParaRPr lang="en-US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5" y="301052"/>
            <a:ext cx="1379390" cy="32451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r>
              <a:rPr lang="en-US" sz="900" dirty="0" smtClean="0">
                <a:solidFill>
                  <a:srgbClr val="283E36"/>
                </a:solidFill>
                <a:latin typeface="SwissReSans" pitchFamily="34" charset="0"/>
              </a:rPr>
              <a:t>General Public Release</a:t>
            </a:r>
            <a:endParaRPr lang="en-US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US" sz="1000" b="0" kern="1200" dirty="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Mega Container Ship Casualties | John F. </a:t>
            </a:r>
            <a:r>
              <a:rPr lang="en-US" sz="1000" b="0" kern="1200" dirty="0" err="1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Crotty</a:t>
            </a:r>
            <a:endParaRPr lang="en-US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09"/>
            <a:ext cx="924574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r>
              <a:rPr lang="en-US" sz="900" dirty="0" smtClean="0">
                <a:solidFill>
                  <a:srgbClr val="283E36"/>
                </a:solidFill>
                <a:latin typeface="SwissReSans" pitchFamily="34" charset="0"/>
              </a:rPr>
              <a:t>General Public Release</a:t>
            </a:r>
            <a:endParaRPr lang="en-US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US" sz="1000" b="0" kern="1200" dirty="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Mega Container Ship Casualties | John F. </a:t>
            </a:r>
            <a:r>
              <a:rPr lang="en-US" sz="1000" b="0" kern="1200" dirty="0" err="1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Crotty</a:t>
            </a:r>
            <a:endParaRPr lang="en-US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09"/>
            <a:ext cx="924574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SwissReSans" pitchFamily="34" charset="0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r>
              <a:rPr lang="en-US" sz="900" dirty="0" smtClean="0">
                <a:solidFill>
                  <a:srgbClr val="283E36"/>
                </a:solidFill>
                <a:latin typeface="SwissReSans" pitchFamily="34" charset="0"/>
              </a:rPr>
              <a:t>General Public Release</a:t>
            </a:r>
            <a:endParaRPr lang="en-US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US" sz="1000" b="0" kern="1200" dirty="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Mega Container Ship Casualties | John F. </a:t>
            </a:r>
            <a:r>
              <a:rPr lang="en-US" sz="1000" b="0" kern="1200" dirty="0" err="1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Crotty</a:t>
            </a:r>
            <a:endParaRPr lang="en-US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09"/>
            <a:ext cx="924574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r>
              <a:rPr lang="en-US" sz="900" dirty="0" smtClean="0">
                <a:solidFill>
                  <a:srgbClr val="283E36"/>
                </a:solidFill>
                <a:latin typeface="SwissReSans" pitchFamily="34" charset="0"/>
              </a:rPr>
              <a:t>General Public Release</a:t>
            </a:r>
            <a:endParaRPr lang="en-US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2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US" sz="1000" b="0" kern="1200" dirty="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Mega Container Ship Casualties | John F. </a:t>
            </a:r>
            <a:r>
              <a:rPr lang="en-US" sz="1000" b="0" kern="1200" dirty="0" err="1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Crotty</a:t>
            </a:r>
            <a:endParaRPr lang="en-US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1" y="6456609"/>
            <a:ext cx="924574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8.xml"/><Relationship Id="rId7" Type="http://schemas.openxmlformats.org/officeDocument/2006/relationships/image" Target="../media/image3.jpeg"/><Relationship Id="rId2" Type="http://schemas.openxmlformats.org/officeDocument/2006/relationships/tags" Target="../tags/tag2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/>
          </p:cNvPicPr>
          <p:nvPr>
            <p:ph type="pic" sz="quarter" idx="12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Mega Container Ship Casualties – General Average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An ancient practice meets a modern challenge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26408"/>
            <a:ext cx="2894112" cy="20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8218" y="3926408"/>
            <a:ext cx="3191950" cy="209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5" y="301052"/>
            <a:ext cx="1379390" cy="324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" y="5397500"/>
            <a:ext cx="779463" cy="7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Pulling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Hull Insurers </a:t>
            </a:r>
          </a:p>
          <a:p>
            <a:r>
              <a:rPr lang="en-US" dirty="0" smtClean="0"/>
              <a:t>Cargo Insurers</a:t>
            </a:r>
          </a:p>
          <a:p>
            <a:r>
              <a:rPr lang="en-US" dirty="0" smtClean="0"/>
              <a:t>P&amp;I Clubs</a:t>
            </a:r>
          </a:p>
          <a:p>
            <a:r>
              <a:rPr lang="en-US" dirty="0" smtClean="0"/>
              <a:t>Vessel Container Owners</a:t>
            </a:r>
          </a:p>
          <a:p>
            <a:r>
              <a:rPr lang="en-US" dirty="0" err="1" smtClean="0"/>
              <a:t>Salvors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C:\Users\AMXJJO\Desktop\GE_M_129179169_22.jpg\master-02414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089508" cy="32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304" y="26064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err="1" smtClean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26064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err="1" smtClean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Legal notice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©2014 Swiss Re. All rights reserved. You are not permitted to create any modifications </a:t>
            </a:r>
            <a:br>
              <a:rPr lang="en-US" dirty="0" smtClean="0"/>
            </a:br>
            <a:r>
              <a:rPr lang="en-US" dirty="0" smtClean="0"/>
              <a:t>or derivative works of this presentation or to use it for commercial or other public purposes </a:t>
            </a:r>
            <a:br>
              <a:rPr lang="en-US" dirty="0" smtClean="0"/>
            </a:br>
            <a:r>
              <a:rPr lang="en-US" dirty="0" smtClean="0"/>
              <a:t>without the prior written permission of Swiss Re.</a:t>
            </a:r>
          </a:p>
          <a:p>
            <a:r>
              <a:rPr lang="en-US" dirty="0" smtClean="0"/>
              <a:t>The information and opinions contained in the presentation are provided as at the date of </a:t>
            </a:r>
            <a:br>
              <a:rPr lang="en-US" dirty="0" smtClean="0"/>
            </a:br>
            <a:r>
              <a:rPr lang="en-US" dirty="0" smtClean="0"/>
              <a:t>the presentation and are subject to change without notice. Although the information used </a:t>
            </a:r>
            <a:br>
              <a:rPr lang="en-US" dirty="0" smtClean="0"/>
            </a:br>
            <a:r>
              <a:rPr lang="en-US" dirty="0" smtClean="0"/>
              <a:t>was taken from reliable sources, Swiss Re does not accept any responsibility for the accuracy </a:t>
            </a:r>
            <a:br>
              <a:rPr lang="en-US" dirty="0" smtClean="0"/>
            </a:br>
            <a:r>
              <a:rPr lang="en-US" dirty="0" smtClean="0"/>
              <a:t>or comprehensiveness of the details given. All liability for the accuracy and completeness </a:t>
            </a:r>
            <a:br>
              <a:rPr lang="en-US" dirty="0" smtClean="0"/>
            </a:br>
            <a:r>
              <a:rPr lang="en-US" dirty="0" smtClean="0"/>
              <a:t>thereof or for any damage or loss resulting from the use of the information contained in this </a:t>
            </a:r>
            <a:br>
              <a:rPr lang="en-US" dirty="0" smtClean="0"/>
            </a:br>
            <a:r>
              <a:rPr lang="en-US" dirty="0" smtClean="0"/>
              <a:t>presentation is expressly excluded. Under no circumstances shall Swiss Re or its Group </a:t>
            </a:r>
            <a:br>
              <a:rPr lang="en-US" dirty="0" smtClean="0"/>
            </a:br>
            <a:r>
              <a:rPr lang="en-US" dirty="0" smtClean="0"/>
              <a:t>companies be liable for any financial or consequential loss relating to this presentation.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26064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err="1" smtClean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cLine"/>
          <p:cNvSpPr>
            <a:spLocks noChangeArrowheads="1"/>
          </p:cNvSpPr>
          <p:nvPr/>
        </p:nvSpPr>
        <p:spPr bwMode="auto">
          <a:xfrm>
            <a:off x="684213" y="1628774"/>
            <a:ext cx="7488187" cy="44935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757238">
              <a:spcBef>
                <a:spcPts val="1200"/>
              </a:spcBef>
            </a:pPr>
            <a:r>
              <a:rPr lang="en-US" sz="3600" noProof="1" smtClean="0">
                <a:solidFill>
                  <a:srgbClr val="283E36"/>
                </a:solidFill>
                <a:latin typeface="SwissReSans" pitchFamily="34" charset="0"/>
              </a:rPr>
              <a:t>General Average:  A quick review</a:t>
            </a:r>
          </a:p>
          <a:p>
            <a:pPr defTabSz="757238">
              <a:spcBef>
                <a:spcPts val="1200"/>
              </a:spcBef>
            </a:pPr>
            <a:endParaRPr lang="en-US" noProof="1" smtClean="0">
              <a:solidFill>
                <a:srgbClr val="283E36"/>
              </a:solidFill>
              <a:latin typeface="SwissReSans" pitchFamily="34" charset="0"/>
            </a:endParaRPr>
          </a:p>
          <a:p>
            <a:pPr defTabSz="757238">
              <a:spcBef>
                <a:spcPts val="1200"/>
              </a:spcBef>
            </a:pPr>
            <a:endParaRPr lang="en-US" noProof="1">
              <a:solidFill>
                <a:srgbClr val="283E36"/>
              </a:solidFill>
              <a:latin typeface="SwissReSans" pitchFamily="34" charset="0"/>
            </a:endParaRPr>
          </a:p>
          <a:p>
            <a:pPr defTabSz="757238">
              <a:spcBef>
                <a:spcPts val="1200"/>
              </a:spcBef>
            </a:pPr>
            <a:endParaRPr lang="en-US" noProof="1">
              <a:solidFill>
                <a:srgbClr val="283E36"/>
              </a:solidFill>
              <a:latin typeface="SwissReSans" pitchFamily="34" charset="0"/>
            </a:endParaRPr>
          </a:p>
          <a:p>
            <a:pPr defTabSz="757238">
              <a:spcBef>
                <a:spcPts val="1200"/>
              </a:spcBef>
            </a:pPr>
            <a:r>
              <a:rPr lang="en-US" sz="1600" noProof="1" smtClean="0">
                <a:solidFill>
                  <a:srgbClr val="283E36"/>
                </a:solidFill>
                <a:latin typeface="SwissReSans" pitchFamily="34" charset="0"/>
              </a:rPr>
              <a:t>General Average is an ancient principle </a:t>
            </a:r>
            <a:r>
              <a:rPr lang="en-US" sz="1600" noProof="1" smtClean="0">
                <a:solidFill>
                  <a:srgbClr val="283E36"/>
                </a:solidFill>
                <a:latin typeface="SwissReSans" pitchFamily="34" charset="0"/>
              </a:rPr>
              <a:t>that exists independent of insurance.</a:t>
            </a:r>
          </a:p>
          <a:p>
            <a:pPr defTabSz="757238">
              <a:spcBef>
                <a:spcPts val="1200"/>
              </a:spcBef>
            </a:pPr>
            <a:r>
              <a:rPr lang="en-US" sz="1600" noProof="1" smtClean="0">
                <a:solidFill>
                  <a:srgbClr val="283E36"/>
                </a:solidFill>
                <a:latin typeface="SwissReSans" pitchFamily="34" charset="0"/>
              </a:rPr>
              <a:t>On a given Voyage:</a:t>
            </a:r>
          </a:p>
          <a:p>
            <a:pPr defTabSz="757238">
              <a:spcBef>
                <a:spcPts val="1200"/>
              </a:spcBef>
            </a:pPr>
            <a:r>
              <a:rPr lang="en-US" sz="2000" i="1" noProof="1" smtClean="0">
                <a:solidFill>
                  <a:srgbClr val="283E36"/>
                </a:solidFill>
                <a:latin typeface="SwissReSans" pitchFamily="34" charset="0"/>
              </a:rPr>
              <a:t>"Expenses or sacrifices made by one interest (usually the shipowner) for the benefit of all will made good by the contributions of all</a:t>
            </a:r>
            <a:r>
              <a:rPr lang="en-US" sz="2000" i="1" noProof="1" smtClean="0">
                <a:solidFill>
                  <a:srgbClr val="283E36"/>
                </a:solidFill>
                <a:latin typeface="SwissReSans" pitchFamily="34" charset="0"/>
              </a:rPr>
              <a:t>"</a:t>
            </a: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 </a:t>
            </a:r>
          </a:p>
          <a:p>
            <a:pPr defTabSz="757238">
              <a:spcBef>
                <a:spcPts val="1200"/>
              </a:spcBef>
            </a:pP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This </a:t>
            </a: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ancient principle </a:t>
            </a: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has </a:t>
            </a: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found its way into countless contracts of affreightment, </a:t>
            </a: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hull </a:t>
            </a: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and </a:t>
            </a:r>
            <a:r>
              <a:rPr lang="en-US" noProof="1" smtClean="0">
                <a:solidFill>
                  <a:srgbClr val="283E36"/>
                </a:solidFill>
                <a:latin typeface="SwissReSans" pitchFamily="34" charset="0"/>
              </a:rPr>
              <a:t>cargo policies etc </a:t>
            </a:r>
            <a:endParaRPr lang="en-US" sz="1600" noProof="1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6456" y="6472238"/>
            <a:ext cx="215900" cy="182562"/>
          </a:xfrm>
        </p:spPr>
        <p:txBody>
          <a:bodyPr/>
          <a:lstStyle/>
          <a:p>
            <a:fld id="{5E4D2043-7E31-4A53-BD33-72A88E6821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http://t1.gstatic.com/images?q=tbn:ANd9GcR9UjniCZRmlZguJvWwSqt5xwFggZTG1hboltFQ4G4MmxqB4KD1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32" y="2204864"/>
            <a:ext cx="35528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42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more things change, the more they stay the same…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http://cdn.theatlantic.com/static/infocus/nzspill101411/s_n04_29045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56" y="2996952"/>
            <a:ext cx="4250398" cy="30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08304" y="26064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err="1" smtClean="0">
              <a:latin typeface="SwissReSan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2451"/>
            <a:ext cx="3995062" cy="358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" y="10164"/>
            <a:ext cx="9138493" cy="629915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4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340768"/>
            <a:ext cx="7991474" cy="69264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Immediate challenge: collection of GA and or Salvage Security prior to delivery of cargo at destination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4" cstate="print"/>
          <a:srcRect t="9537" b="1"/>
          <a:stretch/>
        </p:blipFill>
        <p:spPr bwMode="auto">
          <a:xfrm>
            <a:off x="1403648" y="2420888"/>
            <a:ext cx="6552728" cy="35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9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556793"/>
            <a:ext cx="7991475" cy="4608512"/>
          </a:xfrm>
        </p:spPr>
        <p:txBody>
          <a:bodyPr/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Grounded Dec. 25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2005	-Refloated March 10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, 2006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Almost no damage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1805 containers on board	-Approx. 1,300 discharged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1,445 cargo interests		-Approx. 1,600 adjuster man hours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APL Panama (Ensenada, Mexico - Christmas Day 2005)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APL Panama: 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12051"/>
          <a:stretch/>
        </p:blipFill>
        <p:spPr bwMode="auto">
          <a:xfrm>
            <a:off x="663929" y="1844824"/>
            <a:ext cx="7312091" cy="402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4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" y="7784"/>
            <a:ext cx="9138493" cy="629915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4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20688"/>
            <a:ext cx="6696744" cy="584775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SwissReSans" pitchFamily="34" charset="0"/>
              </a:rPr>
              <a:t>Houston, we have another problem</a:t>
            </a:r>
            <a:endParaRPr lang="en-GB" sz="3200" dirty="0" smtClean="0">
              <a:solidFill>
                <a:srgbClr val="0070C0"/>
              </a:solidFill>
              <a:latin typeface="SwissReSans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53" y="1700808"/>
            <a:ext cx="3240360" cy="415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3316922"/>
            <a:ext cx="431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SwissReSans" pitchFamily="34" charset="0"/>
              </a:rPr>
              <a:t>The cargo contributory value book</a:t>
            </a:r>
            <a:endParaRPr lang="en-GB" sz="2000" dirty="0" smtClean="0">
              <a:solidFill>
                <a:schemeClr val="tx1">
                  <a:lumMod val="20000"/>
                  <a:lumOff val="80000"/>
                </a:schemeClr>
              </a:solidFill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Our vessel aground, the other on fire…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8100" y="6472238"/>
            <a:ext cx="215900" cy="182562"/>
          </a:xfrm>
        </p:spPr>
        <p:txBody>
          <a:bodyPr/>
          <a:lstStyle/>
          <a:p>
            <a:fld id="{5E4D2043-7E31-4A53-BD33-72A88E6821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13474" r="5856" b="24069"/>
          <a:stretch/>
        </p:blipFill>
        <p:spPr bwMode="auto">
          <a:xfrm>
            <a:off x="1043608" y="3140968"/>
            <a:ext cx="60120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628775"/>
            <a:ext cx="7776219" cy="1329620"/>
          </a:xfrm>
        </p:spPr>
        <p:txBody>
          <a:bodyPr/>
          <a:lstStyle/>
          <a:p>
            <a:r>
              <a:rPr lang="en-US" sz="4000" dirty="0" smtClean="0"/>
              <a:t>The future is now, and the solution is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632203" cy="2448372"/>
          </a:xfrm>
        </p:spPr>
        <p:txBody>
          <a:bodyPr/>
          <a:lstStyle/>
          <a:p>
            <a:pPr marL="0" indent="0"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LANDMARK</a:t>
            </a:r>
            <a:endParaRPr lang="en-US" sz="9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4D2043-7E31-4A53-BD33-72A88E6821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101"/>
  <p:tag name="CLASSIFICATION" val="4"/>
  <p:tag name="ANNIVERSARYICON" val="1"/>
  <p:tag name="COLORPAIR" val="1"/>
  <p:tag name="PRESENTATIONSTYLE" val="0"/>
  <p:tag name="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  <p:tag name="LOGOCOLORTAG" val="L"/>
  <p:tag name="FOOTERCOLORTAG" val="L"/>
  <p:tag name="SLIDENUMBERCOLORTAG" val="L"/>
  <p:tag name="TITLECOLORTAG" val="W"/>
  <p:tag name="PRESENTATIONSTYLE" val="0"/>
  <p:tag name="COLORPAIR" val="1"/>
  <p:tag name="NAME" val="000_Basic_Title"/>
  <p:tag name="CATEGORY" val="Gradient Band Onl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niversary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heme/theme1.xml><?xml version="1.0" encoding="utf-8"?>
<a:theme xmlns:a="http://schemas.openxmlformats.org/drawingml/2006/main" name="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204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SwissReSans Light</vt:lpstr>
      <vt:lpstr>SwissReSans</vt:lpstr>
      <vt:lpstr>Palatino Linotype</vt:lpstr>
      <vt:lpstr>SwissRe</vt:lpstr>
      <vt:lpstr>Mega Container Ship Casualties – General Average</vt:lpstr>
      <vt:lpstr>PowerPoint Presentation</vt:lpstr>
      <vt:lpstr>The more things change, the more they stay the same…</vt:lpstr>
      <vt:lpstr>Immediate challenge: collection of GA and or Salvage Security prior to delivery of cargo at destination</vt:lpstr>
      <vt:lpstr>APL Panama (Ensenada, Mexico - Christmas Day 2005)</vt:lpstr>
      <vt:lpstr>  APL Panama:  </vt:lpstr>
      <vt:lpstr>PowerPoint Presentation</vt:lpstr>
      <vt:lpstr>Our vessel aground, the other on fire…</vt:lpstr>
      <vt:lpstr>The future is now, and the solution is </vt:lpstr>
      <vt:lpstr>Pulling Together</vt:lpstr>
      <vt:lpstr>PowerPoint Presentation</vt:lpstr>
      <vt:lpstr>Legal notice</vt:lpstr>
    </vt:vector>
  </TitlesOfParts>
  <Company>Swiss 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</dc:title>
  <dc:creator>MEXROE</dc:creator>
  <cp:lastModifiedBy>John Crotty</cp:lastModifiedBy>
  <cp:revision>25</cp:revision>
  <dcterms:created xsi:type="dcterms:W3CDTF">2013-09-03T11:34:14Z</dcterms:created>
  <dcterms:modified xsi:type="dcterms:W3CDTF">2014-03-19T19:32:02Z</dcterms:modified>
</cp:coreProperties>
</file>